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9" r:id="rId20"/>
    <p:sldId id="284" r:id="rId21"/>
    <p:sldId id="281" r:id="rId22"/>
    <p:sldId id="280" r:id="rId23"/>
    <p:sldId id="282" r:id="rId24"/>
    <p:sldId id="258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8D7"/>
    <a:srgbClr val="1C3E9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91" autoAdjust="0"/>
  </p:normalViewPr>
  <p:slideViewPr>
    <p:cSldViewPr snapToGrid="0">
      <p:cViewPr>
        <p:scale>
          <a:sx n="50" d="100"/>
          <a:sy n="50" d="100"/>
        </p:scale>
        <p:origin x="105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88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73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1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59E9-CB8A-46B8-AB10-F686F510F38F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CD9667-C2DB-4C56-A638-C86C8D50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5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795" y="2404638"/>
            <a:ext cx="8047226" cy="2048724"/>
          </a:xfrm>
        </p:spPr>
        <p:txBody>
          <a:bodyPr anchor="t"/>
          <a:lstStyle/>
          <a:p>
            <a:pPr algn="ctr"/>
            <a:r>
              <a:rPr lang="en-US" dirty="0">
                <a:solidFill>
                  <a:srgbClr val="0298D7"/>
                </a:solidFill>
              </a:rPr>
              <a:t>How to Make Your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Chamber Business Profile</a:t>
            </a:r>
            <a:br>
              <a:rPr lang="en-US" dirty="0">
                <a:solidFill>
                  <a:srgbClr val="0298D7"/>
                </a:solidFill>
              </a:rPr>
            </a:br>
            <a:endParaRPr lang="en-US" sz="3200" i="1" dirty="0">
              <a:solidFill>
                <a:srgbClr val="1C3E97"/>
              </a:solidFill>
            </a:endParaRPr>
          </a:p>
        </p:txBody>
      </p:sp>
      <p:pic>
        <p:nvPicPr>
          <p:cNvPr id="1026" name="Picture 2" descr="https://www.chapinchamber.com/wp-content/uploads/2021/03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8" y="229629"/>
            <a:ext cx="4572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D118C5-A63B-40EF-8D26-A13EC2CACFC9}"/>
              </a:ext>
            </a:extLst>
          </p:cNvPr>
          <p:cNvSpPr txBox="1">
            <a:spLocks/>
          </p:cNvSpPr>
          <p:nvPr/>
        </p:nvSpPr>
        <p:spPr>
          <a:xfrm>
            <a:off x="-182880" y="4461333"/>
            <a:ext cx="10098157" cy="1666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i="1" dirty="0">
                <a:solidFill>
                  <a:srgbClr val="1C3E97"/>
                </a:solidFill>
              </a:rPr>
              <a:t>By Nancy Williamson, CBA</a:t>
            </a:r>
            <a:br>
              <a:rPr lang="en-US" sz="3200" i="1" dirty="0">
                <a:solidFill>
                  <a:srgbClr val="1C3E97"/>
                </a:solidFill>
              </a:rPr>
            </a:br>
            <a:r>
              <a:rPr lang="en-US" sz="3200" i="1" dirty="0">
                <a:solidFill>
                  <a:srgbClr val="1C3E97"/>
                </a:solidFill>
              </a:rPr>
              <a:t>Chapin Chamber Board, Scott Hanners State Farm, </a:t>
            </a:r>
          </a:p>
          <a:p>
            <a:pPr algn="ctr"/>
            <a:r>
              <a:rPr lang="en-US" sz="3200" i="1" dirty="0">
                <a:solidFill>
                  <a:srgbClr val="1C3E97"/>
                </a:solidFill>
              </a:rPr>
              <a:t>&amp; Carolina Web Design and Business Consulting</a:t>
            </a:r>
          </a:p>
        </p:txBody>
      </p:sp>
    </p:spTree>
    <p:extLst>
      <p:ext uri="{BB962C8B-B14F-4D97-AF65-F5344CB8AC3E}">
        <p14:creationId xmlns:p14="http://schemas.microsoft.com/office/powerpoint/2010/main" val="383326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7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Website – this CREATES your company website on the Chamber website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0740" y="1389451"/>
            <a:ext cx="4712366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Social Links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Copy and past information from your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Highlights creates bullets of your products/services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out all information, it helps!</a:t>
            </a:r>
          </a:p>
          <a:p>
            <a:endParaRPr lang="en-US" sz="4000" b="0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059" t="11267" r="21154" b="7360"/>
          <a:stretch/>
        </p:blipFill>
        <p:spPr>
          <a:xfrm>
            <a:off x="766480" y="1048871"/>
            <a:ext cx="5338483" cy="5580530"/>
          </a:xfrm>
          <a:prstGeom prst="rect">
            <a:avLst/>
          </a:prstGeom>
          <a:ln>
            <a:solidFill>
              <a:srgbClr val="0298D7"/>
            </a:solidFill>
          </a:ln>
        </p:spPr>
      </p:pic>
    </p:spTree>
    <p:extLst>
      <p:ext uri="{BB962C8B-B14F-4D97-AF65-F5344CB8AC3E}">
        <p14:creationId xmlns:p14="http://schemas.microsoft.com/office/powerpoint/2010/main" val="815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8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Logos– SUPER important!  This will help you stand out on directory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5801" y="2236615"/>
            <a:ext cx="35021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 Icon  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 helps!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824" t="11764" r="22463" b="5687"/>
          <a:stretch/>
        </p:blipFill>
        <p:spPr>
          <a:xfrm>
            <a:off x="889882" y="885481"/>
            <a:ext cx="6627024" cy="5728905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7174">
            <a:off x="7154723" y="5095086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F3227F-7027-4DBB-8C39-223B28FCB4EF}"/>
              </a:ext>
            </a:extLst>
          </p:cNvPr>
          <p:cNvCxnSpPr/>
          <p:nvPr/>
        </p:nvCxnSpPr>
        <p:spPr>
          <a:xfrm>
            <a:off x="532018" y="2804830"/>
            <a:ext cx="493486" cy="0"/>
          </a:xfrm>
          <a:prstGeom prst="straightConnector1">
            <a:avLst/>
          </a:prstGeom>
          <a:ln>
            <a:solidFill>
              <a:srgbClr val="1C3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49588" y="1257729"/>
            <a:ext cx="350213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Results Icon  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Makes your business stand out!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25276" y="257922"/>
            <a:ext cx="7193336" cy="6411819"/>
            <a:chOff x="98545296" y="117096979"/>
            <a:chExt cx="4816736" cy="4367653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" t="6088" r="31911" b="72853"/>
            <a:stretch>
              <a:fillRect/>
            </a:stretch>
          </p:blipFill>
          <p:spPr bwMode="auto">
            <a:xfrm>
              <a:off x="98545296" y="117096979"/>
              <a:ext cx="4816736" cy="828507"/>
            </a:xfrm>
            <a:prstGeom prst="rect">
              <a:avLst/>
            </a:prstGeom>
            <a:noFill/>
            <a:ln w="25400" algn="ctr">
              <a:solidFill>
                <a:srgbClr val="1755A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2" t="13022" r="36908" b="5296"/>
            <a:stretch>
              <a:fillRect/>
            </a:stretch>
          </p:blipFill>
          <p:spPr bwMode="auto">
            <a:xfrm>
              <a:off x="98545296" y="117511233"/>
              <a:ext cx="4816736" cy="3953399"/>
            </a:xfrm>
            <a:prstGeom prst="rect">
              <a:avLst/>
            </a:prstGeom>
            <a:noFill/>
            <a:ln w="25400" algn="ctr">
              <a:solidFill>
                <a:srgbClr val="1755A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262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9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Photos – add photos of your team, your products, events, </a:t>
            </a:r>
            <a:r>
              <a:rPr lang="en-US" dirty="0" err="1">
                <a:solidFill>
                  <a:srgbClr val="0298D7"/>
                </a:solidFill>
              </a:rPr>
              <a:t>etc</a:t>
            </a:r>
            <a:endParaRPr lang="en-US" dirty="0">
              <a:solidFill>
                <a:srgbClr val="0298D7"/>
              </a:solidFill>
            </a:endParaRPr>
          </a:p>
        </p:txBody>
      </p:sp>
      <p:pic>
        <p:nvPicPr>
          <p:cNvPr id="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166">
            <a:off x="4177120" y="5032872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13B793-BAAA-4C7D-8EEF-39E5DC93FD85}"/>
              </a:ext>
            </a:extLst>
          </p:cNvPr>
          <p:cNvGrpSpPr/>
          <p:nvPr/>
        </p:nvGrpSpPr>
        <p:grpSpPr>
          <a:xfrm>
            <a:off x="860609" y="944532"/>
            <a:ext cx="7922334" cy="5620874"/>
            <a:chOff x="860609" y="944532"/>
            <a:chExt cx="7922334" cy="5620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2417" t="11961" r="18355" b="13333"/>
            <a:stretch/>
          </p:blipFill>
          <p:spPr>
            <a:xfrm>
              <a:off x="860609" y="944532"/>
              <a:ext cx="7922334" cy="5620874"/>
            </a:xfrm>
            <a:prstGeom prst="rect">
              <a:avLst/>
            </a:prstGeom>
            <a:ln>
              <a:solidFill>
                <a:srgbClr val="0298D7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A49A984-875D-4C14-BD6D-D8A55270E3B7}"/>
                </a:ext>
              </a:extLst>
            </p:cNvPr>
            <p:cNvCxnSpPr/>
            <p:nvPr/>
          </p:nvCxnSpPr>
          <p:spPr>
            <a:xfrm>
              <a:off x="860609" y="5046089"/>
              <a:ext cx="493486" cy="0"/>
            </a:xfrm>
            <a:prstGeom prst="straightConnector1">
              <a:avLst/>
            </a:prstGeom>
            <a:ln>
              <a:solidFill>
                <a:srgbClr val="1C3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8068236" y="3031831"/>
            <a:ext cx="35021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Hit Manage Gallery to add photos </a:t>
            </a:r>
            <a:endParaRPr lang="en-US" sz="4000" b="0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4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10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Video – Link to a video, just copy and paste YouTube link &amp; hit Save Changes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96" t="11766" r="19816" b="11372"/>
          <a:stretch/>
        </p:blipFill>
        <p:spPr>
          <a:xfrm>
            <a:off x="900952" y="995081"/>
            <a:ext cx="7157677" cy="5567083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9275">
            <a:off x="5081499" y="4725105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30241"/>
          <a:stretch/>
        </p:blipFill>
        <p:spPr bwMode="auto">
          <a:xfrm rot="7053139">
            <a:off x="4003369" y="6022738"/>
            <a:ext cx="531277" cy="82013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3D8070-F195-4D51-9CFD-A50F284EB960}"/>
              </a:ext>
            </a:extLst>
          </p:cNvPr>
          <p:cNvCxnSpPr/>
          <p:nvPr/>
        </p:nvCxnSpPr>
        <p:spPr>
          <a:xfrm>
            <a:off x="541690" y="5191941"/>
            <a:ext cx="493486" cy="0"/>
          </a:xfrm>
          <a:prstGeom prst="straightConnector1">
            <a:avLst/>
          </a:prstGeom>
          <a:ln>
            <a:solidFill>
              <a:srgbClr val="1C3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3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11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Map Pin – pulls address from your organization information 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570693" y="1836885"/>
            <a:ext cx="399377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boxes:</a:t>
            </a:r>
          </a:p>
          <a:p>
            <a:pPr algn="ctr"/>
            <a:endParaRPr lang="en-US" sz="10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 Maps 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 on directory</a:t>
            </a:r>
          </a:p>
        </p:txBody>
      </p:sp>
      <p:pic>
        <p:nvPicPr>
          <p:cNvPr id="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166">
            <a:off x="3276618" y="2730744"/>
            <a:ext cx="821631" cy="86087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166">
            <a:off x="4007243" y="3676521"/>
            <a:ext cx="821631" cy="86087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6EC993-63A2-4409-AB6F-CF41C24D7C28}"/>
              </a:ext>
            </a:extLst>
          </p:cNvPr>
          <p:cNvGrpSpPr/>
          <p:nvPr/>
        </p:nvGrpSpPr>
        <p:grpSpPr>
          <a:xfrm>
            <a:off x="519737" y="981636"/>
            <a:ext cx="6916487" cy="5521734"/>
            <a:chOff x="519737" y="981636"/>
            <a:chExt cx="6916487" cy="55217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4108" t="11727" r="19388" b="8956"/>
            <a:stretch/>
          </p:blipFill>
          <p:spPr>
            <a:xfrm>
              <a:off x="860611" y="981636"/>
              <a:ext cx="6575613" cy="5521734"/>
            </a:xfrm>
            <a:prstGeom prst="rect">
              <a:avLst/>
            </a:prstGeom>
            <a:ln>
              <a:solidFill>
                <a:srgbClr val="0298D7"/>
              </a:solidFill>
            </a:ln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BE7321-E905-4707-A6A5-C5F35DD60BAD}"/>
                </a:ext>
              </a:extLst>
            </p:cNvPr>
            <p:cNvCxnSpPr/>
            <p:nvPr/>
          </p:nvCxnSpPr>
          <p:spPr>
            <a:xfrm>
              <a:off x="519737" y="5248909"/>
              <a:ext cx="493486" cy="0"/>
            </a:xfrm>
            <a:prstGeom prst="straightConnector1">
              <a:avLst/>
            </a:prstGeom>
            <a:ln>
              <a:solidFill>
                <a:srgbClr val="1C3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1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12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Membership Badge – generates HTML coding for your business website</a:t>
            </a:r>
          </a:p>
        </p:txBody>
      </p:sp>
      <p:pic>
        <p:nvPicPr>
          <p:cNvPr id="7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166">
            <a:off x="4482252" y="5485282"/>
            <a:ext cx="821631" cy="86087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94" t="12519" r="19174" b="14148"/>
          <a:stretch/>
        </p:blipFill>
        <p:spPr>
          <a:xfrm>
            <a:off x="766479" y="1116106"/>
            <a:ext cx="7617433" cy="5499847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743" flipH="1" flipV="1">
            <a:off x="3355511" y="5088068"/>
            <a:ext cx="1815265" cy="165529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7839142" y="2380577"/>
            <a:ext cx="39937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Generates 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HTML Coding to copy and paste 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your website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E2D3C2-CD5F-4B05-B9F1-4B89CD60C0CD}"/>
              </a:ext>
            </a:extLst>
          </p:cNvPr>
          <p:cNvCxnSpPr/>
          <p:nvPr/>
        </p:nvCxnSpPr>
        <p:spPr>
          <a:xfrm>
            <a:off x="584098" y="5919226"/>
            <a:ext cx="493486" cy="0"/>
          </a:xfrm>
          <a:prstGeom prst="straightConnector1">
            <a:avLst/>
          </a:prstGeom>
          <a:ln>
            <a:solidFill>
              <a:srgbClr val="1C3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Membership Badge – What it looks like on your website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69389" y="233696"/>
            <a:ext cx="39937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a chamber member adds value to your business, so show off your badge!</a:t>
            </a:r>
          </a:p>
        </p:txBody>
      </p:sp>
      <p:pic>
        <p:nvPicPr>
          <p:cNvPr id="9218" name="Picture 2" descr="May be an image of one or more people and text that says '1:44 5GE ...designservices.webs.com Web Sites &amp; Getting Started &amp; Non-Profit Organizations Carolin... 687 likes f Like Page Contact Us Serving the United States from Chapin, Sc /Copyright 2021 Carolina Web Design &amp; Business Consulting Services LLC Proud Member of View Desktop Version'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16981"/>
          <a:stretch/>
        </p:blipFill>
        <p:spPr bwMode="auto">
          <a:xfrm>
            <a:off x="8060360" y="2268211"/>
            <a:ext cx="2611831" cy="4434716"/>
          </a:xfrm>
          <a:prstGeom prst="rect">
            <a:avLst/>
          </a:prstGeom>
          <a:noFill/>
          <a:ln>
            <a:solidFill>
              <a:srgbClr val="0298D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166">
            <a:off x="9932042" y="5222927"/>
            <a:ext cx="1709546" cy="17911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E55113-68A0-497D-8E8B-0D8C4A826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55" t="13299" r="23044" b="6066"/>
          <a:stretch/>
        </p:blipFill>
        <p:spPr>
          <a:xfrm>
            <a:off x="628834" y="1175644"/>
            <a:ext cx="6461871" cy="5527283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8" name="Picture 2" descr="Download Arrow Signs Png Transparent Images Clipart Icons Pngriver -  Transparent Background Cute Arrow PNG Image with No Background - PNGkey.com">
            <a:extLst>
              <a:ext uri="{FF2B5EF4-FFF2-40B4-BE49-F238E27FC236}">
                <a16:creationId xmlns:a16="http://schemas.microsoft.com/office/drawing/2014/main" id="{7CEF2B7F-8004-43F0-8B44-DAFFA6CC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1166">
            <a:off x="6714615" y="4999256"/>
            <a:ext cx="1709546" cy="179119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16EE50-13D4-4E70-9A1A-CD8CEB95293F}"/>
              </a:ext>
            </a:extLst>
          </p:cNvPr>
          <p:cNvSpPr/>
          <p:nvPr/>
        </p:nvSpPr>
        <p:spPr>
          <a:xfrm>
            <a:off x="9971871" y="3460326"/>
            <a:ext cx="958916" cy="707886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Mobile</a:t>
            </a:r>
          </a:p>
          <a:p>
            <a:pPr algn="ctr"/>
            <a:r>
              <a:rPr lang="en-US" sz="2000" b="0" i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EAFEF-954A-450D-B27D-1C076DC2F121}"/>
              </a:ext>
            </a:extLst>
          </p:cNvPr>
          <p:cNvSpPr/>
          <p:nvPr/>
        </p:nvSpPr>
        <p:spPr>
          <a:xfrm>
            <a:off x="81506" y="1656094"/>
            <a:ext cx="1094659" cy="707886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Website</a:t>
            </a:r>
          </a:p>
          <a:p>
            <a:pPr algn="ctr"/>
            <a:r>
              <a:rPr lang="en-US" sz="2000" b="0" i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617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13 – BILLING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 err="1">
                <a:solidFill>
                  <a:srgbClr val="0298D7"/>
                </a:solidFill>
              </a:rPr>
              <a:t>Billing</a:t>
            </a:r>
            <a:r>
              <a:rPr lang="en-US" dirty="0">
                <a:solidFill>
                  <a:srgbClr val="0298D7"/>
                </a:solidFill>
              </a:rPr>
              <a:t> has 4 sections; update your billing info &amp; see transaction history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743" flipH="1" flipV="1">
            <a:off x="2249886" y="3678155"/>
            <a:ext cx="1815265" cy="165529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A91904-D657-401E-9D91-0E1717EEF46D}"/>
              </a:ext>
            </a:extLst>
          </p:cNvPr>
          <p:cNvGrpSpPr/>
          <p:nvPr/>
        </p:nvGrpSpPr>
        <p:grpSpPr>
          <a:xfrm>
            <a:off x="726176" y="1155597"/>
            <a:ext cx="7553455" cy="5084087"/>
            <a:chOff x="726176" y="1155597"/>
            <a:chExt cx="7553455" cy="50840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2279" t="12549" r="19044" b="16862"/>
            <a:stretch/>
          </p:blipFill>
          <p:spPr>
            <a:xfrm>
              <a:off x="766480" y="1155597"/>
              <a:ext cx="7513151" cy="5084087"/>
            </a:xfrm>
            <a:prstGeom prst="rect">
              <a:avLst/>
            </a:prstGeom>
            <a:ln>
              <a:solidFill>
                <a:srgbClr val="0298D7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8D31B18-5090-4A18-8894-5402559B94A2}"/>
                </a:ext>
              </a:extLst>
            </p:cNvPr>
            <p:cNvCxnSpPr/>
            <p:nvPr/>
          </p:nvCxnSpPr>
          <p:spPr>
            <a:xfrm>
              <a:off x="726176" y="3514828"/>
              <a:ext cx="493486" cy="0"/>
            </a:xfrm>
            <a:prstGeom prst="straightConnector1">
              <a:avLst/>
            </a:prstGeom>
            <a:ln>
              <a:solidFill>
                <a:srgbClr val="1C3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7969221" y="1915900"/>
            <a:ext cx="399377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all of your transactions paid to the Chapin Chamber since you joined.</a:t>
            </a:r>
          </a:p>
        </p:txBody>
      </p:sp>
    </p:spTree>
    <p:extLst>
      <p:ext uri="{BB962C8B-B14F-4D97-AF65-F5344CB8AC3E}">
        <p14:creationId xmlns:p14="http://schemas.microsoft.com/office/powerpoint/2010/main" val="40319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945" y="380669"/>
            <a:ext cx="9426391" cy="3071191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298D7"/>
                </a:solidFill>
              </a:rPr>
              <a:t>DONE! </a:t>
            </a:r>
            <a:r>
              <a:rPr lang="en-US" dirty="0">
                <a:solidFill>
                  <a:srgbClr val="0298D7"/>
                </a:solidFill>
              </a:rPr>
              <a:t>Review your listing</a:t>
            </a:r>
            <a:br>
              <a:rPr lang="en-US" dirty="0">
                <a:solidFill>
                  <a:srgbClr val="0298D7"/>
                </a:solidFill>
              </a:rPr>
            </a:b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Go to chamber website in a new tab:  ChapinChamber.com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Click on Members, then down to Directory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E3467-E751-492F-82CB-BA4914DF0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0" r="1455" b="6008"/>
          <a:stretch/>
        </p:blipFill>
        <p:spPr>
          <a:xfrm>
            <a:off x="629945" y="1789043"/>
            <a:ext cx="9426391" cy="4505741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BF44A-160B-4661-9228-C11FA07C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31" flipH="1" flipV="1">
            <a:off x="6570725" y="2939127"/>
            <a:ext cx="1815265" cy="165529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46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4145" y="312357"/>
            <a:ext cx="8592065" cy="12784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Go to ChapinChamber.com &amp; Log In to using Member Login Button</a:t>
            </a:r>
            <a:br>
              <a:rPr lang="en-US" dirty="0">
                <a:solidFill>
                  <a:srgbClr val="0298D7"/>
                </a:solidFill>
              </a:rPr>
            </a:br>
            <a:br>
              <a:rPr lang="en-US" dirty="0">
                <a:solidFill>
                  <a:srgbClr val="0298D7"/>
                </a:solidFill>
              </a:rPr>
            </a:br>
            <a:endParaRPr lang="en-US" dirty="0">
              <a:solidFill>
                <a:srgbClr val="0298D7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40" t="15298" r="6305" b="11043"/>
          <a:stretch/>
        </p:blipFill>
        <p:spPr>
          <a:xfrm>
            <a:off x="629459" y="1187757"/>
            <a:ext cx="8461436" cy="5331556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17861" y="1454380"/>
            <a:ext cx="1815265" cy="16518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8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9568">
            <a:off x="2742075" y="3958665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163029"/>
            <a:ext cx="9426391" cy="8460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14 – Review your listing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Type in your industry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See if you stand out!  Your “Search Icon” should appear in your listing.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54" t="12903" r="16005" b="6049"/>
          <a:stretch/>
        </p:blipFill>
        <p:spPr>
          <a:xfrm>
            <a:off x="766480" y="1078973"/>
            <a:ext cx="7960660" cy="5405717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31" flipH="1" flipV="1">
            <a:off x="2091490" y="2696585"/>
            <a:ext cx="1815265" cy="165529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7686832" y="2064804"/>
            <a:ext cx="39937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 OUT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with a Complete Directory!</a:t>
            </a:r>
          </a:p>
        </p:txBody>
      </p:sp>
    </p:spTree>
    <p:extLst>
      <p:ext uri="{BB962C8B-B14F-4D97-AF65-F5344CB8AC3E}">
        <p14:creationId xmlns:p14="http://schemas.microsoft.com/office/powerpoint/2010/main" val="19155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088" t="12549" r="15184" b="6275"/>
          <a:stretch/>
        </p:blipFill>
        <p:spPr>
          <a:xfrm>
            <a:off x="766480" y="1162262"/>
            <a:ext cx="8135470" cy="5567082"/>
          </a:xfrm>
          <a:prstGeom prst="rect">
            <a:avLst/>
          </a:prstGeom>
          <a:ln>
            <a:solidFill>
              <a:srgbClr val="0298D7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132118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15 – Click on listing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Type your name in Directory Search and see what shows up.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31" flipH="1" flipV="1">
            <a:off x="3430394" y="3609541"/>
            <a:ext cx="1815265" cy="165529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8242852" y="1360480"/>
            <a:ext cx="366049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Then review your Chamber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“Website” by clicking on your box</a:t>
            </a:r>
          </a:p>
        </p:txBody>
      </p:sp>
    </p:spTree>
    <p:extLst>
      <p:ext uri="{BB962C8B-B14F-4D97-AF65-F5344CB8AC3E}">
        <p14:creationId xmlns:p14="http://schemas.microsoft.com/office/powerpoint/2010/main" val="1884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503" y="524435"/>
            <a:ext cx="90413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Update your Company Profile to go from this…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8335" r="39952" b="33900"/>
          <a:stretch>
            <a:fillRect/>
          </a:stretch>
        </p:blipFill>
        <p:spPr bwMode="auto">
          <a:xfrm>
            <a:off x="2379661" y="2459449"/>
            <a:ext cx="5473096" cy="2742998"/>
          </a:xfrm>
          <a:prstGeom prst="rect">
            <a:avLst/>
          </a:prstGeom>
          <a:noFill/>
          <a:ln w="25400" algn="ctr">
            <a:solidFill>
              <a:srgbClr val="1755A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6786" y="2944906"/>
            <a:ext cx="1941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this!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t="12814" r="42386" b="8202"/>
          <a:stretch>
            <a:fillRect/>
          </a:stretch>
        </p:blipFill>
        <p:spPr bwMode="auto">
          <a:xfrm>
            <a:off x="3370002" y="232965"/>
            <a:ext cx="4692182" cy="6392069"/>
          </a:xfrm>
          <a:prstGeom prst="rect">
            <a:avLst/>
          </a:prstGeom>
          <a:noFill/>
          <a:ln w="25400" algn="ctr">
            <a:solidFill>
              <a:srgbClr val="1755A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7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ute Arrow Doodle Png - Down Arrow Wave Line Doodle #1179012 - Free  Cliparts on ClipartWiki | Arrow doodle, Line doodles, Cute arr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41" y="1478280"/>
            <a:ext cx="7152939" cy="4768626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0376" y="632222"/>
            <a:ext cx="3815790" cy="84605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298D7"/>
                </a:solidFill>
              </a:rPr>
              <a:t>Questions?</a:t>
            </a:r>
            <a:endParaRPr lang="en-US" dirty="0">
              <a:solidFill>
                <a:srgbClr val="0298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8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516" y="4091230"/>
            <a:ext cx="8312436" cy="164630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298D7"/>
                </a:solidFill>
              </a:rPr>
              <a:t>Thank you for joining us!</a:t>
            </a:r>
            <a:br>
              <a:rPr lang="en-US" dirty="0">
                <a:solidFill>
                  <a:srgbClr val="0298D7"/>
                </a:solidFill>
              </a:rPr>
            </a:br>
            <a:br>
              <a:rPr lang="en-US" dirty="0">
                <a:solidFill>
                  <a:srgbClr val="0298D7"/>
                </a:solidFill>
              </a:rPr>
            </a:br>
            <a:r>
              <a:rPr lang="en-US" sz="4000" i="1" dirty="0">
                <a:solidFill>
                  <a:srgbClr val="0298D7"/>
                </a:solidFill>
              </a:rPr>
              <a:t>How to Make Your Chamber Business Profile</a:t>
            </a:r>
          </a:p>
        </p:txBody>
      </p:sp>
      <p:pic>
        <p:nvPicPr>
          <p:cNvPr id="1026" name="Picture 2" descr="https://www.chapinchamber.com/wp-content/uploads/2021/03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8" y="229629"/>
            <a:ext cx="4572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3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1721" y="89828"/>
            <a:ext cx="8592065" cy="12784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2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You are now on the “home” page and can create a message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(</a:t>
            </a:r>
            <a:r>
              <a:rPr lang="en-US" dirty="0" err="1">
                <a:solidFill>
                  <a:srgbClr val="0298D7"/>
                </a:solidFill>
              </a:rPr>
              <a:t>kinda</a:t>
            </a:r>
            <a:r>
              <a:rPr lang="en-US" dirty="0">
                <a:solidFill>
                  <a:srgbClr val="0298D7"/>
                </a:solidFill>
              </a:rPr>
              <a:t> like Facebook – but not really…); then go to </a:t>
            </a:r>
            <a:r>
              <a:rPr lang="en-US" b="1" dirty="0">
                <a:solidFill>
                  <a:srgbClr val="0298D7"/>
                </a:solidFill>
              </a:rPr>
              <a:t>Personal Information</a:t>
            </a:r>
            <a:br>
              <a:rPr lang="en-US" dirty="0">
                <a:solidFill>
                  <a:srgbClr val="0298D7"/>
                </a:solidFill>
              </a:rPr>
            </a:br>
            <a:endParaRPr lang="en-US" dirty="0">
              <a:solidFill>
                <a:srgbClr val="0298D7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39" t="15711" r="15681" b="6538"/>
          <a:stretch/>
        </p:blipFill>
        <p:spPr>
          <a:xfrm>
            <a:off x="779297" y="1236513"/>
            <a:ext cx="7477197" cy="5234039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99889" flipH="1" flipV="1">
            <a:off x="-424913" y="3012055"/>
            <a:ext cx="1815265" cy="16518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8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6436">
            <a:off x="5135651" y="3142950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801857-C202-4EB1-8BFA-801A85466297}"/>
              </a:ext>
            </a:extLst>
          </p:cNvPr>
          <p:cNvSpPr/>
          <p:nvPr/>
        </p:nvSpPr>
        <p:spPr>
          <a:xfrm>
            <a:off x="8707195" y="1980431"/>
            <a:ext cx="29970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 signed in as a “user” for Scott Hanners State Farm site</a:t>
            </a:r>
            <a:endParaRPr lang="en-US" sz="3000" b="0" i="1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83289E9-A443-487C-95D1-609BCDFFE449}"/>
              </a:ext>
            </a:extLst>
          </p:cNvPr>
          <p:cNvSpPr/>
          <p:nvPr/>
        </p:nvSpPr>
        <p:spPr>
          <a:xfrm>
            <a:off x="5359335" y="1040130"/>
            <a:ext cx="2516925" cy="1314450"/>
          </a:xfrm>
          <a:custGeom>
            <a:avLst/>
            <a:gdLst>
              <a:gd name="connsiteX0" fmla="*/ 1795845 w 2516925"/>
              <a:gd name="connsiteY0" fmla="*/ 1234440 h 1314450"/>
              <a:gd name="connsiteX1" fmla="*/ 870015 w 2516925"/>
              <a:gd name="connsiteY1" fmla="*/ 1108710 h 1314450"/>
              <a:gd name="connsiteX2" fmla="*/ 264225 w 2516925"/>
              <a:gd name="connsiteY2" fmla="*/ 902970 h 1314450"/>
              <a:gd name="connsiteX3" fmla="*/ 58485 w 2516925"/>
              <a:gd name="connsiteY3" fmla="*/ 731520 h 1314450"/>
              <a:gd name="connsiteX4" fmla="*/ 207075 w 2516925"/>
              <a:gd name="connsiteY4" fmla="*/ 160020 h 1314450"/>
              <a:gd name="connsiteX5" fmla="*/ 355665 w 2516925"/>
              <a:gd name="connsiteY5" fmla="*/ 68580 h 1314450"/>
              <a:gd name="connsiteX6" fmla="*/ 835725 w 2516925"/>
              <a:gd name="connsiteY6" fmla="*/ 0 h 1314450"/>
              <a:gd name="connsiteX7" fmla="*/ 1990155 w 2516925"/>
              <a:gd name="connsiteY7" fmla="*/ 182880 h 1314450"/>
              <a:gd name="connsiteX8" fmla="*/ 2298765 w 2516925"/>
              <a:gd name="connsiteY8" fmla="*/ 388620 h 1314450"/>
              <a:gd name="connsiteX9" fmla="*/ 2458785 w 2516925"/>
              <a:gd name="connsiteY9" fmla="*/ 605790 h 1314450"/>
              <a:gd name="connsiteX10" fmla="*/ 2515935 w 2516925"/>
              <a:gd name="connsiteY10" fmla="*/ 788670 h 1314450"/>
              <a:gd name="connsiteX11" fmla="*/ 2413065 w 2516925"/>
              <a:gd name="connsiteY11" fmla="*/ 1005840 h 1314450"/>
              <a:gd name="connsiteX12" fmla="*/ 1452945 w 2516925"/>
              <a:gd name="connsiteY12" fmla="*/ 1223010 h 1314450"/>
              <a:gd name="connsiteX13" fmla="*/ 1292925 w 2516925"/>
              <a:gd name="connsiteY13" fmla="*/ 1245870 h 1314450"/>
              <a:gd name="connsiteX14" fmla="*/ 1430085 w 2516925"/>
              <a:gd name="connsiteY14" fmla="*/ 13144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6925" h="1314450">
                <a:moveTo>
                  <a:pt x="1795845" y="1234440"/>
                </a:moveTo>
                <a:cubicBezTo>
                  <a:pt x="1724498" y="1226046"/>
                  <a:pt x="1034751" y="1154360"/>
                  <a:pt x="870015" y="1108710"/>
                </a:cubicBezTo>
                <a:cubicBezTo>
                  <a:pt x="664502" y="1051761"/>
                  <a:pt x="264225" y="902970"/>
                  <a:pt x="264225" y="902970"/>
                </a:cubicBezTo>
                <a:cubicBezTo>
                  <a:pt x="195645" y="845820"/>
                  <a:pt x="117634" y="798384"/>
                  <a:pt x="58485" y="731520"/>
                </a:cubicBezTo>
                <a:cubicBezTo>
                  <a:pt x="-101289" y="550906"/>
                  <a:pt x="106122" y="313078"/>
                  <a:pt x="207075" y="160020"/>
                </a:cubicBezTo>
                <a:cubicBezTo>
                  <a:pt x="239096" y="111472"/>
                  <a:pt x="299305" y="82926"/>
                  <a:pt x="355665" y="68580"/>
                </a:cubicBezTo>
                <a:cubicBezTo>
                  <a:pt x="512314" y="28706"/>
                  <a:pt x="675705" y="22860"/>
                  <a:pt x="835725" y="0"/>
                </a:cubicBezTo>
                <a:cubicBezTo>
                  <a:pt x="1336395" y="26351"/>
                  <a:pt x="1540237" y="-13563"/>
                  <a:pt x="1990155" y="182880"/>
                </a:cubicBezTo>
                <a:cubicBezTo>
                  <a:pt x="2103460" y="232351"/>
                  <a:pt x="2195895" y="320040"/>
                  <a:pt x="2298765" y="388620"/>
                </a:cubicBezTo>
                <a:cubicBezTo>
                  <a:pt x="2352105" y="461010"/>
                  <a:pt x="2415885" y="526764"/>
                  <a:pt x="2458785" y="605790"/>
                </a:cubicBezTo>
                <a:cubicBezTo>
                  <a:pt x="2489256" y="661920"/>
                  <a:pt x="2523187" y="725216"/>
                  <a:pt x="2515935" y="788670"/>
                </a:cubicBezTo>
                <a:cubicBezTo>
                  <a:pt x="2506840" y="868253"/>
                  <a:pt x="2476050" y="956352"/>
                  <a:pt x="2413065" y="1005840"/>
                </a:cubicBezTo>
                <a:cubicBezTo>
                  <a:pt x="2145892" y="1215762"/>
                  <a:pt x="1757587" y="1190202"/>
                  <a:pt x="1452945" y="1223010"/>
                </a:cubicBezTo>
                <a:cubicBezTo>
                  <a:pt x="1399373" y="1228779"/>
                  <a:pt x="1346265" y="1238250"/>
                  <a:pt x="1292925" y="1245870"/>
                </a:cubicBezTo>
                <a:cubicBezTo>
                  <a:pt x="1402202" y="1286849"/>
                  <a:pt x="1358323" y="1260628"/>
                  <a:pt x="1430085" y="13144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0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10" t="15685" r="15184" b="7255"/>
          <a:stretch/>
        </p:blipFill>
        <p:spPr>
          <a:xfrm>
            <a:off x="887503" y="1408635"/>
            <a:ext cx="7584141" cy="5284695"/>
          </a:xfrm>
          <a:prstGeom prst="rect">
            <a:avLst/>
          </a:prstGeom>
          <a:ln>
            <a:solidFill>
              <a:srgbClr val="0298D7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12784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3 – PERSONAL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Create your PERSONAL profile information.  This is about YOU, not the business  (I am creating for Nancy Williamson, not Scott Hanners State Farm)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327" t="41355" r="63658" b="21978"/>
          <a:stretch/>
        </p:blipFill>
        <p:spPr>
          <a:xfrm>
            <a:off x="5997387" y="1908026"/>
            <a:ext cx="2904565" cy="4602994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4741" b="62678"/>
          <a:stretch/>
        </p:blipFill>
        <p:spPr>
          <a:xfrm rot="9399889" flipH="1" flipV="1">
            <a:off x="5575603" y="2383122"/>
            <a:ext cx="640050" cy="616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4741" b="62678"/>
          <a:stretch/>
        </p:blipFill>
        <p:spPr>
          <a:xfrm rot="9399889" flipH="1" flipV="1">
            <a:off x="5575601" y="2884129"/>
            <a:ext cx="640050" cy="616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4741" b="62678"/>
          <a:stretch/>
        </p:blipFill>
        <p:spPr>
          <a:xfrm rot="9399889" flipH="1" flipV="1">
            <a:off x="5575601" y="3357872"/>
            <a:ext cx="640050" cy="616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4741" b="62678"/>
          <a:stretch/>
        </p:blipFill>
        <p:spPr>
          <a:xfrm rot="9399889" flipH="1" flipV="1">
            <a:off x="5575602" y="3820809"/>
            <a:ext cx="640050" cy="616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4741" b="62678"/>
          <a:stretch/>
        </p:blipFill>
        <p:spPr>
          <a:xfrm rot="9399889" flipH="1" flipV="1">
            <a:off x="5615942" y="4320201"/>
            <a:ext cx="640050" cy="616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4741" b="62678"/>
          <a:stretch/>
        </p:blipFill>
        <p:spPr>
          <a:xfrm rot="9399889" flipH="1" flipV="1">
            <a:off x="5615942" y="4807055"/>
            <a:ext cx="640050" cy="616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44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8165485" cy="12784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4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Profile Summary -  This screen will throw you off, just scroll down to see how complete your company profile is.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AAE818-3B8C-4F7A-8271-880AEB17F056}"/>
              </a:ext>
            </a:extLst>
          </p:cNvPr>
          <p:cNvGrpSpPr/>
          <p:nvPr/>
        </p:nvGrpSpPr>
        <p:grpSpPr>
          <a:xfrm>
            <a:off x="609600" y="1385046"/>
            <a:ext cx="8130988" cy="5378825"/>
            <a:chOff x="609600" y="1385046"/>
            <a:chExt cx="8130988" cy="53788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2161" t="15490" r="13316" b="6078"/>
            <a:stretch/>
          </p:blipFill>
          <p:spPr>
            <a:xfrm>
              <a:off x="874057" y="1385046"/>
              <a:ext cx="7866531" cy="5378825"/>
            </a:xfrm>
            <a:prstGeom prst="rect">
              <a:avLst/>
            </a:prstGeom>
            <a:ln>
              <a:solidFill>
                <a:srgbClr val="0298D7"/>
              </a:solidFill>
            </a:ln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458864E-1EFD-461C-93E3-06DBDD935E4F}"/>
                </a:ext>
              </a:extLst>
            </p:cNvPr>
            <p:cNvCxnSpPr/>
            <p:nvPr/>
          </p:nvCxnSpPr>
          <p:spPr>
            <a:xfrm>
              <a:off x="609600" y="3831771"/>
              <a:ext cx="493486" cy="0"/>
            </a:xfrm>
            <a:prstGeom prst="straightConnector1">
              <a:avLst/>
            </a:prstGeom>
            <a:ln>
              <a:solidFill>
                <a:srgbClr val="1C3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505">
            <a:off x="8766357" y="4433868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900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4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Profile Summary - Scroll down to see if your information is complete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56" t="42639" r="17390" b="8733"/>
          <a:stretch/>
        </p:blipFill>
        <p:spPr>
          <a:xfrm>
            <a:off x="766480" y="1045002"/>
            <a:ext cx="8861614" cy="5195461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1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505">
            <a:off x="2540367" y="2053424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505">
            <a:off x="6673097" y="1951333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505">
            <a:off x="2540366" y="4758219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505">
            <a:off x="6673096" y="4758218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5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Organization Information – as an authorized user I can’t change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40588" y="2348770"/>
            <a:ext cx="29970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Input fields are gray</a:t>
            </a:r>
            <a:endParaRPr lang="en-US" sz="4000" b="0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59653-3981-49B5-B290-2A40F96ADF7A}"/>
              </a:ext>
            </a:extLst>
          </p:cNvPr>
          <p:cNvGrpSpPr/>
          <p:nvPr/>
        </p:nvGrpSpPr>
        <p:grpSpPr>
          <a:xfrm>
            <a:off x="519737" y="969350"/>
            <a:ext cx="8035333" cy="5405717"/>
            <a:chOff x="519737" y="969350"/>
            <a:chExt cx="8035333" cy="54057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2169" t="16470" r="14742" b="5686"/>
            <a:stretch/>
          </p:blipFill>
          <p:spPr>
            <a:xfrm>
              <a:off x="766480" y="969350"/>
              <a:ext cx="7788590" cy="5405717"/>
            </a:xfrm>
            <a:prstGeom prst="rect">
              <a:avLst/>
            </a:prstGeom>
            <a:ln>
              <a:solidFill>
                <a:srgbClr val="0298D7"/>
              </a:solidFill>
            </a:ln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A29BD14-D362-4D74-BB0B-8DA97F857149}"/>
                </a:ext>
              </a:extLst>
            </p:cNvPr>
            <p:cNvCxnSpPr/>
            <p:nvPr/>
          </p:nvCxnSpPr>
          <p:spPr>
            <a:xfrm>
              <a:off x="519737" y="3672209"/>
              <a:ext cx="493486" cy="0"/>
            </a:xfrm>
            <a:prstGeom prst="straightConnector1">
              <a:avLst/>
            </a:prstGeom>
            <a:ln>
              <a:solidFill>
                <a:srgbClr val="1C3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5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Organization Information – as an owner you can update the company info.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75" t="12173" r="14412" b="6454"/>
          <a:stretch/>
        </p:blipFill>
        <p:spPr>
          <a:xfrm>
            <a:off x="887504" y="995082"/>
            <a:ext cx="7853084" cy="5580530"/>
          </a:xfrm>
          <a:prstGeom prst="rect">
            <a:avLst/>
          </a:prstGeom>
          <a:ln>
            <a:solidFill>
              <a:srgbClr val="0298D7"/>
            </a:solidFill>
          </a:ln>
        </p:spPr>
      </p:pic>
      <p:pic>
        <p:nvPicPr>
          <p:cNvPr id="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3505">
            <a:off x="8793250" y="3532915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05313" y="1660781"/>
            <a:ext cx="29970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switched to owner Log in.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sure to </a:t>
            </a:r>
          </a:p>
          <a:p>
            <a:pPr algn="ctr"/>
            <a:r>
              <a:rPr lang="en-US" sz="3200" b="0" cap="none" spc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Scroll down</a:t>
            </a:r>
          </a:p>
        </p:txBody>
      </p:sp>
      <p:pic>
        <p:nvPicPr>
          <p:cNvPr id="7" name="Picture 2" descr="Download Arrow Signs Png Transparent Images Clipart Icons Pngriver -  Transparent Background Cute Arrow PNG Image with No Background - PNGkey.com">
            <a:extLst>
              <a:ext uri="{FF2B5EF4-FFF2-40B4-BE49-F238E27FC236}">
                <a16:creationId xmlns:a16="http://schemas.microsoft.com/office/drawing/2014/main" id="{3AE1C508-EEF0-4FEB-955B-4D6B562D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251">
            <a:off x="8271967" y="690028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999476-50B5-4E26-AA8D-C6918E4D70F8}"/>
              </a:ext>
            </a:extLst>
          </p:cNvPr>
          <p:cNvCxnSpPr/>
          <p:nvPr/>
        </p:nvCxnSpPr>
        <p:spPr>
          <a:xfrm>
            <a:off x="610839" y="3733297"/>
            <a:ext cx="493486" cy="0"/>
          </a:xfrm>
          <a:prstGeom prst="straightConnector1">
            <a:avLst/>
          </a:prstGeom>
          <a:ln>
            <a:solidFill>
              <a:srgbClr val="1C3E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06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93348F-3EA2-4884-9FB2-9EE38B18FBA8}"/>
              </a:ext>
            </a:extLst>
          </p:cNvPr>
          <p:cNvGrpSpPr/>
          <p:nvPr/>
        </p:nvGrpSpPr>
        <p:grpSpPr>
          <a:xfrm>
            <a:off x="891744" y="1035424"/>
            <a:ext cx="7543800" cy="5580530"/>
            <a:chOff x="891744" y="1035424"/>
            <a:chExt cx="7543800" cy="5580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1176" t="11961" r="16949" b="6667"/>
            <a:stretch/>
          </p:blipFill>
          <p:spPr>
            <a:xfrm>
              <a:off x="891744" y="1035424"/>
              <a:ext cx="7543800" cy="5580530"/>
            </a:xfrm>
            <a:prstGeom prst="rect">
              <a:avLst/>
            </a:prstGeom>
            <a:ln>
              <a:solidFill>
                <a:srgbClr val="0298D7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EDC6795-1DC0-48A9-A584-E393505AD013}"/>
                </a:ext>
              </a:extLst>
            </p:cNvPr>
            <p:cNvCxnSpPr/>
            <p:nvPr/>
          </p:nvCxnSpPr>
          <p:spPr>
            <a:xfrm>
              <a:off x="891744" y="3775500"/>
              <a:ext cx="493486" cy="0"/>
            </a:xfrm>
            <a:prstGeom prst="straightConnector1">
              <a:avLst/>
            </a:prstGeom>
            <a:ln>
              <a:solidFill>
                <a:srgbClr val="1C3E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80" y="0"/>
            <a:ext cx="9426391" cy="846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298D7"/>
                </a:solidFill>
              </a:rPr>
              <a:t>Step 6 – COMPANY </a:t>
            </a:r>
            <a:br>
              <a:rPr lang="en-US" dirty="0">
                <a:solidFill>
                  <a:srgbClr val="0298D7"/>
                </a:solidFill>
              </a:rPr>
            </a:br>
            <a:r>
              <a:rPr lang="en-US" dirty="0">
                <a:solidFill>
                  <a:srgbClr val="0298D7"/>
                </a:solidFill>
              </a:rPr>
              <a:t>Employees – add them all if possible (someone might be searching for them)</a:t>
            </a:r>
          </a:p>
        </p:txBody>
      </p:sp>
      <p:pic>
        <p:nvPicPr>
          <p:cNvPr id="5" name="Picture 2" descr="Download Arrow Signs Png Transparent Images Clipart Icons Pngriver -  Transparent Background Cute Arrow PNG Image with No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7174">
            <a:off x="5235672" y="5362820"/>
            <a:ext cx="1482154" cy="155294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9624" y="4885686"/>
            <a:ext cx="35021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Employee/Rep</a:t>
            </a:r>
            <a:endParaRPr lang="en-US" sz="4000" b="0" cap="none" spc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3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266</TotalTime>
  <Words>605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Wingdings</vt:lpstr>
      <vt:lpstr>Wingdings 3</vt:lpstr>
      <vt:lpstr>Facet</vt:lpstr>
      <vt:lpstr>How to Make Your  Chamber Business Profile </vt:lpstr>
      <vt:lpstr>Step 1 Go to ChapinChamber.com &amp; Log In to using Member Login Button  </vt:lpstr>
      <vt:lpstr>Step 2 You are now on the “home” page and can create a message (kinda like Facebook – but not really…); then go to Personal Information </vt:lpstr>
      <vt:lpstr>Step 3 – PERSONAL  Create your PERSONAL profile information.  This is about YOU, not the business  (I am creating for Nancy Williamson, not Scott Hanners State Farm)</vt:lpstr>
      <vt:lpstr>Step 4 – COMPANY  Profile Summary -  This screen will throw you off, just scroll down to see how complete your company profile is.  </vt:lpstr>
      <vt:lpstr>Step 4 – COMPANY  Profile Summary - Scroll down to see if your information is complete</vt:lpstr>
      <vt:lpstr>Step 5 – COMPANY  Organization Information – as an authorized user I can’t change   </vt:lpstr>
      <vt:lpstr>Step 5 – COMPANY  Organization Information – as an owner you can update the company info.</vt:lpstr>
      <vt:lpstr>Step 6 – COMPANY  Employees – add them all if possible (someone might be searching for them)</vt:lpstr>
      <vt:lpstr>Step 7 – COMPANY  Website – this CREATES your company website on the Chamber website</vt:lpstr>
      <vt:lpstr>Step 8 – COMPANY  Logos– SUPER important!  This will help you stand out on directory search</vt:lpstr>
      <vt:lpstr>PowerPoint Presentation</vt:lpstr>
      <vt:lpstr>Step 9 – COMPANY  Photos – add photos of your team, your products, events, etc</vt:lpstr>
      <vt:lpstr>Step 10 – COMPANY  Video – Link to a video, just copy and paste YouTube link &amp; hit Save Changes</vt:lpstr>
      <vt:lpstr>Step 11 – COMPANY  Map Pin – pulls address from your organization information page</vt:lpstr>
      <vt:lpstr>Step 12 – COMPANY  Membership Badge – generates HTML coding for your business website</vt:lpstr>
      <vt:lpstr>Membership Badge – What it looks like on your website </vt:lpstr>
      <vt:lpstr>Step 13 – BILLING Billing has 4 sections; update your billing info &amp; see transaction history</vt:lpstr>
      <vt:lpstr>DONE! Review your listing  Go to chamber website in a new tab:  ChapinChamber.com Click on Members, then down to Directory</vt:lpstr>
      <vt:lpstr>Step 14 – Review your listing Type in your industry See if you stand out!  Your “Search Icon” should appear in your listing.</vt:lpstr>
      <vt:lpstr>Step 15 – Click on listing Type your name in Directory Search and see what shows up.</vt:lpstr>
      <vt:lpstr>PowerPoint Presentation</vt:lpstr>
      <vt:lpstr>PowerPoint Presentation</vt:lpstr>
      <vt:lpstr>Questions?</vt:lpstr>
      <vt:lpstr>Thank you for joining us!  How to Make Your Chamber Business Profile</vt:lpstr>
    </vt:vector>
  </TitlesOfParts>
  <Company>State Farm Insurance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Your Chamber Business Profile</dc:title>
  <dc:creator>Nancy Williamson</dc:creator>
  <cp:lastModifiedBy>Nancy Williamson</cp:lastModifiedBy>
  <cp:revision>28</cp:revision>
  <dcterms:created xsi:type="dcterms:W3CDTF">2021-05-27T14:54:57Z</dcterms:created>
  <dcterms:modified xsi:type="dcterms:W3CDTF">2021-05-28T19:54:40Z</dcterms:modified>
</cp:coreProperties>
</file>